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0"/>
  </p:notesMasterIdLst>
  <p:handoutMasterIdLst>
    <p:handoutMasterId r:id="rId31"/>
  </p:handoutMasterIdLst>
  <p:sldIdLst>
    <p:sldId id="260" r:id="rId2"/>
    <p:sldId id="263" r:id="rId3"/>
    <p:sldId id="268" r:id="rId4"/>
    <p:sldId id="276" r:id="rId5"/>
    <p:sldId id="277" r:id="rId6"/>
    <p:sldId id="278" r:id="rId7"/>
    <p:sldId id="279" r:id="rId8"/>
    <p:sldId id="280" r:id="rId9"/>
    <p:sldId id="281" r:id="rId10"/>
    <p:sldId id="283" r:id="rId11"/>
    <p:sldId id="269" r:id="rId12"/>
    <p:sldId id="284" r:id="rId13"/>
    <p:sldId id="270" r:id="rId14"/>
    <p:sldId id="285" r:id="rId15"/>
    <p:sldId id="271" r:id="rId16"/>
    <p:sldId id="286" r:id="rId17"/>
    <p:sldId id="272" r:id="rId18"/>
    <p:sldId id="287" r:id="rId19"/>
    <p:sldId id="288" r:id="rId20"/>
    <p:sldId id="289" r:id="rId21"/>
    <p:sldId id="290" r:id="rId22"/>
    <p:sldId id="273" r:id="rId23"/>
    <p:sldId id="291" r:id="rId24"/>
    <p:sldId id="292" r:id="rId25"/>
    <p:sldId id="274" r:id="rId26"/>
    <p:sldId id="293" r:id="rId27"/>
    <p:sldId id="275" r:id="rId28"/>
    <p:sldId id="294" r:id="rId29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734"/>
    <a:srgbClr val="8BB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34" autoAdjust="0"/>
    <p:restoredTop sz="94674"/>
  </p:normalViewPr>
  <p:slideViewPr>
    <p:cSldViewPr snapToGrid="0" snapToObjects="1">
      <p:cViewPr varScale="1">
        <p:scale>
          <a:sx n="107" d="100"/>
          <a:sy n="107" d="100"/>
        </p:scale>
        <p:origin x="96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62B2ACB-2832-4D5F-B96D-565041AC6B0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3242DD-61DC-4D98-817F-2586DA822A8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D0715E-4D66-44A9-AE49-F911C573DBB9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62E39C-073D-41A1-9A1A-2FF822B84D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25476-A43B-47BD-8F89-508D74CBF9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DAC20A-6682-454C-A086-CB7100448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6062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25E20-27D8-184F-8AD8-4483E64BE7F1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42E2E7-ABF9-2F4D-AE95-832089EBB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5566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, V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-2326" y="4392656"/>
            <a:ext cx="9144000" cy="784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4A0305-8BED-744C-BFDD-2D70480DB5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5757" y="4401365"/>
            <a:ext cx="2143269" cy="7869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B45C66-74AB-854B-8AF3-3DE3D43269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16938" r="13015"/>
          <a:stretch/>
        </p:blipFill>
        <p:spPr>
          <a:xfrm>
            <a:off x="5789571" y="139148"/>
            <a:ext cx="3352103" cy="3945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927345-92E0-6643-B2EC-98A9107E0FAE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96A0DD-882B-3644-9BA2-16B068848C21}"/>
              </a:ext>
            </a:extLst>
          </p:cNvPr>
          <p:cNvCxnSpPr/>
          <p:nvPr userDrawn="1"/>
        </p:nvCxnSpPr>
        <p:spPr>
          <a:xfrm>
            <a:off x="583392" y="2584991"/>
            <a:ext cx="1216958" cy="0"/>
          </a:xfrm>
          <a:prstGeom prst="line">
            <a:avLst/>
          </a:prstGeom>
          <a:ln w="19050">
            <a:solidFill>
              <a:srgbClr val="C69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616694A-C243-8F48-B446-BF11A7C45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3213" y="456399"/>
            <a:ext cx="4362450" cy="1963737"/>
          </a:xfrm>
        </p:spPr>
        <p:txBody>
          <a:bodyPr anchor="b">
            <a:normAutofit/>
          </a:bodyPr>
          <a:lstStyle>
            <a:lvl1pPr marL="0" indent="0">
              <a:lnSpc>
                <a:spcPts val="7000"/>
              </a:lnSpc>
              <a:spcBef>
                <a:spcPts val="0"/>
              </a:spcBef>
              <a:buNone/>
              <a:defRPr sz="6500" b="0" i="0" spc="300" baseline="0">
                <a:solidFill>
                  <a:schemeClr val="tx1"/>
                </a:solidFill>
                <a:latin typeface="Abolition" pitchFamily="2" charset="0"/>
              </a:defRPr>
            </a:lvl1pPr>
          </a:lstStyle>
          <a:p>
            <a:pPr lvl="0"/>
            <a:r>
              <a:rPr lang="en-US" dirty="0"/>
              <a:t>Title to </a:t>
            </a:r>
            <a:br>
              <a:rPr lang="en-US" dirty="0"/>
            </a:br>
            <a:r>
              <a:rPr lang="en-US" dirty="0"/>
              <a:t>go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C3529D2-738A-B444-ABB5-B8117680A6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214" y="2904119"/>
            <a:ext cx="4362450" cy="259868"/>
          </a:xfrm>
        </p:spPr>
        <p:txBody>
          <a:bodyPr anchor="ctr"/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US" dirty="0"/>
              <a:t>Subtitle / Presenter</a:t>
            </a:r>
          </a:p>
        </p:txBody>
      </p:sp>
    </p:spTree>
    <p:extLst>
      <p:ext uri="{BB962C8B-B14F-4D97-AF65-F5344CB8AC3E}">
        <p14:creationId xmlns:p14="http://schemas.microsoft.com/office/powerpoint/2010/main" val="3145580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38096"/>
            <a:ext cx="2081805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1902618"/>
            <a:ext cx="3429000" cy="2158304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1BE8467C-F8A0-0B46-954C-0CCA5AE188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6350" y="1538096"/>
            <a:ext cx="2081805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764E411-936F-3044-8265-A066A2B83B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6350" y="1902618"/>
            <a:ext cx="3429000" cy="2158304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F7C988E-4FD1-F44B-8698-26D540F4924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66161" y="2971685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05959D2-BEEE-8D4C-8216-8C05C61B75D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AAF54B-C785-4346-9B7B-CA106BFE8CDB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005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EBD7929-DCAA-9F42-A87C-7B5A76711B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40278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684F489-4B0E-7447-8E87-1F18960C53D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56575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1BE8467C-F8A0-0B46-954C-0CCA5AE188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1097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3DA5635F-177B-8C4B-A3DC-69876D8200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33544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428C66-1F80-4C4D-BCD2-480123DFFA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2108835" y="2981210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5691CA-25BF-4244-8679-B624DA433733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023485" y="2981210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63FDE-A720-A74F-88A3-418704C0C76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8CB42-5BE5-6847-AFF9-834D3CA9162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317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Custom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EA9E52-51FA-9F4C-9DB4-48F3FAA96946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E50C8D-7C8F-F44C-9245-C8E54948B279}"/>
              </a:ext>
            </a:extLst>
          </p:cNvPr>
          <p:cNvSpPr/>
          <p:nvPr userDrawn="1"/>
        </p:nvSpPr>
        <p:spPr>
          <a:xfrm>
            <a:off x="5895975" y="139148"/>
            <a:ext cx="3248023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157B452-A578-2C41-8127-5539B4BB1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4191209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39D716E-1CF3-9042-9DD1-4AAD039355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817297"/>
            <a:ext cx="4191000" cy="2686327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680"/>
              </a:lnSpc>
              <a:spcBef>
                <a:spcPts val="750"/>
              </a:spcBef>
              <a:spcAft>
                <a:spcPts val="600"/>
              </a:spcAft>
              <a:buClrTx/>
              <a:buSzPct val="75000"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Pct val="75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0522682-F92A-144E-938B-45336A6368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435188"/>
            <a:ext cx="4191000" cy="382110"/>
          </a:xfrm>
        </p:spPr>
        <p:txBody>
          <a:bodyPr>
            <a:norm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2E424E-5889-7847-838F-5925BED8A91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Kent Rush Thesis Proposal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C3CA1E-7A7E-DF47-984B-664CF3C086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150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,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D299AF-B7C4-AB4D-BC54-733C75A44911}"/>
              </a:ext>
            </a:extLst>
          </p:cNvPr>
          <p:cNvSpPr/>
          <p:nvPr userDrawn="1"/>
        </p:nvSpPr>
        <p:spPr>
          <a:xfrm>
            <a:off x="0" y="116732"/>
            <a:ext cx="3320374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A2F810-22CB-2B43-91C2-51FFAA239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086" y="682052"/>
            <a:ext cx="2484202" cy="1464518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EA9E52-51FA-9F4C-9DB4-48F3FAA96946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E50C8D-7C8F-F44C-9245-C8E54948B279}"/>
              </a:ext>
            </a:extLst>
          </p:cNvPr>
          <p:cNvSpPr/>
          <p:nvPr userDrawn="1"/>
        </p:nvSpPr>
        <p:spPr>
          <a:xfrm>
            <a:off x="8841441" y="139148"/>
            <a:ext cx="302557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EB1531-8C6C-9547-9EC3-C6E24B8484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5000"/>
          </a:blip>
          <a:srcRect l="45063" t="25956" r="45411" b="58583"/>
          <a:stretch/>
        </p:blipFill>
        <p:spPr>
          <a:xfrm>
            <a:off x="674557" y="1672992"/>
            <a:ext cx="2645817" cy="2808217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4A1A05-EE43-614A-9F7E-27041F9BD6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7576B9-EA1D-964E-A0C5-37396144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500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,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C6E82-E25B-CE41-A908-43BD2EC2B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8886" y="537738"/>
            <a:ext cx="4173114" cy="46917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C5C3F7-814B-F644-B33E-D033B1334A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2518" y="537738"/>
            <a:ext cx="6165476" cy="469175"/>
          </a:xfrm>
        </p:spPr>
        <p:txBody>
          <a:bodyPr anchor="ctr"/>
          <a:lstStyle>
            <a:lvl1pPr>
              <a:defRPr spc="50" baseline="0"/>
            </a:lvl1pPr>
          </a:lstStyle>
          <a:p>
            <a:pPr lvl="0"/>
            <a:r>
              <a:rPr lang="en-US" dirty="0"/>
              <a:t>SUBHEAD TO GO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E2933-6B02-0144-BF1A-69A51D5C031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18749-87A2-0341-9D35-5E74E8AB75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03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llery, 6 or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4AA42E8-9C39-454E-ADD6-58C0005063C5}"/>
              </a:ext>
            </a:extLst>
          </p:cNvPr>
          <p:cNvSpPr/>
          <p:nvPr userDrawn="1"/>
        </p:nvSpPr>
        <p:spPr>
          <a:xfrm flipH="1">
            <a:off x="2983149" y="479897"/>
            <a:ext cx="6160850" cy="394943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1" dirty="0">
              <a:latin typeface="Muli Regular" charset="0"/>
            </a:endParaRP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9DB7D153-61A8-B34E-A15C-9B46F446BCA3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519701" y="2474121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D336015-19B8-2247-9DF3-762298B05F56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3519702" y="969579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0DE58043-A190-A54E-A57D-DB8D7710CA6E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5425619" y="971585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21A2D792-C3A8-B94C-8D1A-FF993AF9B647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7331536" y="969579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16F74465-B7AF-DC42-B0E0-DAEE3F794FD1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5425618" y="2474123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09C94A2A-6979-4D49-945C-5C430721B087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7331535" y="2474122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7C63A3F1-3298-8C4D-984E-C388DD7476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1798" y="479897"/>
            <a:ext cx="2331155" cy="13421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9B350A66-F079-A443-A6E6-F4E8B55CB8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1798" y="1398494"/>
            <a:ext cx="2331155" cy="3069802"/>
          </a:xfrm>
        </p:spPr>
        <p:txBody>
          <a:bodyPr>
            <a:normAutofit/>
          </a:bodyPr>
          <a:lstStyle>
            <a:lvl1pPr marL="285750" indent="-194310" algn="l">
              <a:lnSpc>
                <a:spcPts val="172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3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br>
              <a:rPr lang="en-US" dirty="0"/>
            </a:b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16ABDF-2326-9E45-8E5D-9E5FC6E22C9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1559F-D07E-9448-A48A-3FAC3824885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916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Gallery,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18DBE99-52AB-F04F-930B-3FC4609BFACD}"/>
              </a:ext>
            </a:extLst>
          </p:cNvPr>
          <p:cNvSpPr/>
          <p:nvPr userDrawn="1"/>
        </p:nvSpPr>
        <p:spPr>
          <a:xfrm>
            <a:off x="0" y="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6912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3AF38-E211-6242-BDED-D2C0F25B71E7}"/>
              </a:ext>
            </a:extLst>
          </p:cNvPr>
          <p:cNvSpPr/>
          <p:nvPr userDrawn="1"/>
        </p:nvSpPr>
        <p:spPr>
          <a:xfrm>
            <a:off x="0" y="400050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C74FF91-56F8-4041-8084-DCA6FE3768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0280" y="1704616"/>
            <a:ext cx="1874520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890E7C6-6DB0-2747-A517-8DEE6CDE9D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26179" y="1704616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770EB97E-35CF-6846-8293-85934656164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7790" y="1704616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B67E2AC7-593C-1A48-9B8F-BCBC2F014A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2259" y="1704615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3DA595-6767-6E47-88AB-C69BAECFD82E}"/>
              </a:ext>
            </a:extLst>
          </p:cNvPr>
          <p:cNvSpPr/>
          <p:nvPr userDrawn="1"/>
        </p:nvSpPr>
        <p:spPr>
          <a:xfrm>
            <a:off x="62028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F9943-07F2-8149-AEE3-39D76BFF5AD7}"/>
              </a:ext>
            </a:extLst>
          </p:cNvPr>
          <p:cNvSpPr/>
          <p:nvPr userDrawn="1"/>
        </p:nvSpPr>
        <p:spPr>
          <a:xfrm>
            <a:off x="262475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1F5B73-4FB9-BA4B-84DD-9FC6B4AC685B}"/>
              </a:ext>
            </a:extLst>
          </p:cNvPr>
          <p:cNvSpPr/>
          <p:nvPr userDrawn="1"/>
        </p:nvSpPr>
        <p:spPr>
          <a:xfrm>
            <a:off x="4636361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F7F1AE-1B0E-1142-BDE6-15F85C0D8411}"/>
              </a:ext>
            </a:extLst>
          </p:cNvPr>
          <p:cNvSpPr/>
          <p:nvPr userDrawn="1"/>
        </p:nvSpPr>
        <p:spPr>
          <a:xfrm>
            <a:off x="664083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6048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fo gallery,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18DBE99-52AB-F04F-930B-3FC4609BFACD}"/>
              </a:ext>
            </a:extLst>
          </p:cNvPr>
          <p:cNvSpPr/>
          <p:nvPr userDrawn="1"/>
        </p:nvSpPr>
        <p:spPr>
          <a:xfrm>
            <a:off x="0" y="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6912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3AF38-E211-6242-BDED-D2C0F25B71E7}"/>
              </a:ext>
            </a:extLst>
          </p:cNvPr>
          <p:cNvSpPr/>
          <p:nvPr userDrawn="1"/>
        </p:nvSpPr>
        <p:spPr>
          <a:xfrm>
            <a:off x="0" y="4017764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3DA595-6767-6E47-88AB-C69BAECFD82E}"/>
              </a:ext>
            </a:extLst>
          </p:cNvPr>
          <p:cNvSpPr/>
          <p:nvPr userDrawn="1"/>
        </p:nvSpPr>
        <p:spPr>
          <a:xfrm>
            <a:off x="620280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F9943-07F2-8149-AEE3-39D76BFF5AD7}"/>
              </a:ext>
            </a:extLst>
          </p:cNvPr>
          <p:cNvSpPr/>
          <p:nvPr userDrawn="1"/>
        </p:nvSpPr>
        <p:spPr>
          <a:xfrm>
            <a:off x="2630726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1F5B73-4FB9-BA4B-84DD-9FC6B4AC685B}"/>
              </a:ext>
            </a:extLst>
          </p:cNvPr>
          <p:cNvSpPr/>
          <p:nvPr userDrawn="1"/>
        </p:nvSpPr>
        <p:spPr>
          <a:xfrm>
            <a:off x="4629792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F7F1AE-1B0E-1142-BDE6-15F85C0D8411}"/>
              </a:ext>
            </a:extLst>
          </p:cNvPr>
          <p:cNvSpPr/>
          <p:nvPr userDrawn="1"/>
        </p:nvSpPr>
        <p:spPr>
          <a:xfrm>
            <a:off x="6645604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C0AB91-AE22-8F4F-B0BC-99D98181E680}"/>
              </a:ext>
            </a:extLst>
          </p:cNvPr>
          <p:cNvSpPr/>
          <p:nvPr userDrawn="1"/>
        </p:nvSpPr>
        <p:spPr>
          <a:xfrm>
            <a:off x="619077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F2F4F1-A0CE-194A-99F7-2918509C6C49}"/>
              </a:ext>
            </a:extLst>
          </p:cNvPr>
          <p:cNvSpPr/>
          <p:nvPr userDrawn="1"/>
        </p:nvSpPr>
        <p:spPr>
          <a:xfrm>
            <a:off x="2629523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B3E50DA-7B8F-6A49-A19F-6956D1A26B7F}"/>
              </a:ext>
            </a:extLst>
          </p:cNvPr>
          <p:cNvSpPr/>
          <p:nvPr userDrawn="1"/>
        </p:nvSpPr>
        <p:spPr>
          <a:xfrm>
            <a:off x="4628589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AAEC86-254A-974D-8B29-05FD6132BC2D}"/>
              </a:ext>
            </a:extLst>
          </p:cNvPr>
          <p:cNvSpPr/>
          <p:nvPr userDrawn="1"/>
        </p:nvSpPr>
        <p:spPr>
          <a:xfrm>
            <a:off x="6644401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045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Gallery,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2B5AD87-CC57-C14A-90CC-6DE93EAE48A0}"/>
              </a:ext>
            </a:extLst>
          </p:cNvPr>
          <p:cNvSpPr/>
          <p:nvPr userDrawn="1"/>
        </p:nvSpPr>
        <p:spPr>
          <a:xfrm>
            <a:off x="0" y="1142999"/>
            <a:ext cx="9144000" cy="28747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421557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2ECBA7-0A4E-A44A-8F84-264B7C3204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71750B-6A57-6F4A-BAED-0846F13911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431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Image and Content, V1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2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, V2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-2326" y="4392656"/>
            <a:ext cx="9144000" cy="784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4A0305-8BED-744C-BFDD-2D70480DB5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757" y="4401365"/>
            <a:ext cx="2143269" cy="7869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927345-92E0-6643-B2EC-98A9107E0FAE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96A0DD-882B-3644-9BA2-16B068848C21}"/>
              </a:ext>
            </a:extLst>
          </p:cNvPr>
          <p:cNvCxnSpPr/>
          <p:nvPr userDrawn="1"/>
        </p:nvCxnSpPr>
        <p:spPr>
          <a:xfrm>
            <a:off x="583392" y="2584991"/>
            <a:ext cx="1216958" cy="0"/>
          </a:xfrm>
          <a:prstGeom prst="line">
            <a:avLst/>
          </a:prstGeom>
          <a:ln w="19050">
            <a:solidFill>
              <a:srgbClr val="C69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E4187F09-6BA9-B341-B448-935BCDE3C36A}"/>
              </a:ext>
            </a:extLst>
          </p:cNvPr>
          <p:cNvSpPr/>
          <p:nvPr userDrawn="1"/>
        </p:nvSpPr>
        <p:spPr>
          <a:xfrm>
            <a:off x="453803" y="1044020"/>
            <a:ext cx="4110446" cy="2300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616694A-C243-8F48-B446-BF11A7C45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580" y="1095101"/>
            <a:ext cx="3648892" cy="1937251"/>
          </a:xfrm>
        </p:spPr>
        <p:txBody>
          <a:bodyPr anchor="b">
            <a:normAutofit/>
          </a:bodyPr>
          <a:lstStyle>
            <a:lvl1pPr marL="0" indent="0">
              <a:lnSpc>
                <a:spcPts val="7000"/>
              </a:lnSpc>
              <a:spcBef>
                <a:spcPts val="0"/>
              </a:spcBef>
              <a:buNone/>
              <a:defRPr sz="6500" b="0" i="0" spc="300" baseline="0">
                <a:solidFill>
                  <a:schemeClr val="tx1"/>
                </a:solidFill>
                <a:latin typeface="Abolition" pitchFamily="2" charset="0"/>
              </a:defRPr>
            </a:lvl1pPr>
          </a:lstStyle>
          <a:p>
            <a:pPr lvl="0"/>
            <a:r>
              <a:rPr lang="en-US" dirty="0"/>
              <a:t>Title to </a:t>
            </a:r>
            <a:br>
              <a:rPr lang="en-US" dirty="0"/>
            </a:br>
            <a:r>
              <a:rPr lang="en-US" dirty="0"/>
              <a:t>go Here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C2EB5F1-41D5-4C44-BE0D-D66A379E78F6}"/>
              </a:ext>
            </a:extLst>
          </p:cNvPr>
          <p:cNvSpPr/>
          <p:nvPr userDrawn="1"/>
        </p:nvSpPr>
        <p:spPr>
          <a:xfrm>
            <a:off x="684580" y="3157393"/>
            <a:ext cx="3648892" cy="3831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C3529D2-738A-B444-ABB5-B8117680A6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9195" y="3223360"/>
            <a:ext cx="3459212" cy="245773"/>
          </a:xfrm>
        </p:spPr>
        <p:txBody>
          <a:bodyPr anchor="ctr">
            <a:normAutofit/>
          </a:bodyPr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 / Presenter</a:t>
            </a:r>
          </a:p>
        </p:txBody>
      </p:sp>
    </p:spTree>
    <p:extLst>
      <p:ext uri="{BB962C8B-B14F-4D97-AF65-F5344CB8AC3E}">
        <p14:creationId xmlns:p14="http://schemas.microsoft.com/office/powerpoint/2010/main" val="700806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Image and Content, V2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369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Image and Content, V3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 1">
            <a:extLst>
              <a:ext uri="{FF2B5EF4-FFF2-40B4-BE49-F238E27FC236}">
                <a16:creationId xmlns:a16="http://schemas.microsoft.com/office/drawing/2014/main" id="{B194FCFE-F54C-7841-BBA7-187F1D4E0648}"/>
              </a:ext>
            </a:extLst>
          </p:cNvPr>
          <p:cNvSpPr/>
          <p:nvPr userDrawn="1"/>
        </p:nvSpPr>
        <p:spPr>
          <a:xfrm>
            <a:off x="0" y="0"/>
            <a:ext cx="9144001" cy="514350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20000">
                <a:schemeClr val="accent5">
                  <a:lumMod val="60000"/>
                  <a:lumOff val="40000"/>
                </a:schemeClr>
              </a:gs>
              <a:gs pos="50000">
                <a:schemeClr val="accent5">
                  <a:lumMod val="75000"/>
                </a:schemeClr>
              </a:gs>
              <a:gs pos="68000">
                <a:schemeClr val="accent5">
                  <a:lumMod val="50000"/>
                </a:schemeClr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515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Image and Content, V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 1">
            <a:extLst>
              <a:ext uri="{FF2B5EF4-FFF2-40B4-BE49-F238E27FC236}">
                <a16:creationId xmlns:a16="http://schemas.microsoft.com/office/drawing/2014/main" id="{B194FCFE-F54C-7841-BBA7-187F1D4E0648}"/>
              </a:ext>
            </a:extLst>
          </p:cNvPr>
          <p:cNvSpPr/>
          <p:nvPr userDrawn="1"/>
        </p:nvSpPr>
        <p:spPr>
          <a:xfrm>
            <a:off x="0" y="0"/>
            <a:ext cx="9144001" cy="514350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9000">
                <a:schemeClr val="accent1">
                  <a:alpha val="75000"/>
                  <a:lumMod val="90000"/>
                  <a:lumOff val="10000"/>
                </a:schemeClr>
              </a:gs>
              <a:gs pos="50000">
                <a:schemeClr val="accent1">
                  <a:lumMod val="75000"/>
                </a:schemeClr>
              </a:gs>
              <a:gs pos="68000">
                <a:schemeClr val="accent1">
                  <a:lumMod val="50000"/>
                </a:schemeClr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89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, V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90FA72-606D-D64D-BB6E-BF3DF61F82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5000"/>
          </a:blip>
          <a:srcRect l="45063" t="25956" r="45411" b="58583"/>
          <a:stretch/>
        </p:blipFill>
        <p:spPr>
          <a:xfrm>
            <a:off x="5480022" y="506252"/>
            <a:ext cx="3661652" cy="38864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870095-E196-7646-9F04-CD4BE1D325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45000"/>
          </a:blip>
          <a:srcRect l="44310" t="67464" r="48405" b="25155"/>
          <a:stretch/>
        </p:blipFill>
        <p:spPr>
          <a:xfrm>
            <a:off x="0" y="0"/>
            <a:ext cx="2800528" cy="185516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0" y="4392656"/>
            <a:ext cx="9144000" cy="7847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905453-34F2-9946-BBC8-8554FABAC4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6741" y="4556253"/>
            <a:ext cx="1801299" cy="457524"/>
          </a:xfrm>
          <a:prstGeom prst="rect">
            <a:avLst/>
          </a:prstGeom>
        </p:spPr>
      </p:pic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CF383971-5B93-4F4F-BE50-345940E02F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4579" y="3297967"/>
            <a:ext cx="3459212" cy="256747"/>
          </a:xfrm>
        </p:spPr>
        <p:txBody>
          <a:bodyPr anchor="ctr">
            <a:noAutofit/>
          </a:bodyPr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Subhead / Presenter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433A8898-4FB1-0249-8F8A-1D26E96A83A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579" y="839564"/>
            <a:ext cx="4506187" cy="2324422"/>
          </a:xfrm>
        </p:spPr>
        <p:txBody>
          <a:bodyPr>
            <a:noAutofit/>
          </a:bodyPr>
          <a:lstStyle>
            <a:lvl1pPr marL="0" indent="0">
              <a:lnSpc>
                <a:spcPts val="8700"/>
              </a:lnSpc>
              <a:spcBef>
                <a:spcPts val="0"/>
              </a:spcBef>
              <a:buNone/>
              <a:defRPr sz="8500" b="0" i="0">
                <a:latin typeface="Abolition" pitchFamily="2" charset="0"/>
              </a:defRPr>
            </a:lvl1pPr>
          </a:lstStyle>
          <a:p>
            <a:pPr>
              <a:lnSpc>
                <a:spcPts val="8800"/>
              </a:lnSpc>
            </a:pPr>
            <a:r>
              <a:rPr lang="en-US" sz="8500" dirty="0"/>
              <a:t>Title to </a:t>
            </a:r>
            <a:br>
              <a:rPr lang="en-US" sz="8500" dirty="0"/>
            </a:br>
            <a:r>
              <a:rPr lang="en-US" sz="8500" dirty="0"/>
              <a:t>Go Here</a:t>
            </a:r>
          </a:p>
        </p:txBody>
      </p:sp>
    </p:spTree>
    <p:extLst>
      <p:ext uri="{BB962C8B-B14F-4D97-AF65-F5344CB8AC3E}">
        <p14:creationId xmlns:p14="http://schemas.microsoft.com/office/powerpoint/2010/main" val="3333878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 Gree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CE0D07B-C2E4-C644-90AF-440D283DAB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4260" y="34796"/>
            <a:ext cx="8034621" cy="2251187"/>
          </a:xfrm>
          <a:ln>
            <a:noFill/>
          </a:ln>
        </p:spPr>
        <p:txBody>
          <a:bodyPr>
            <a:noAutofit/>
          </a:bodyPr>
          <a:lstStyle>
            <a:lvl1pPr algn="l">
              <a:defRPr sz="4800" spc="300">
                <a:latin typeface="Abolition" pitchFamily="2" charset="0"/>
              </a:defRPr>
            </a:lvl1pPr>
          </a:lstStyle>
          <a:p>
            <a:r>
              <a:rPr lang="en-US" dirty="0"/>
              <a:t>Section Break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28F8307-4C4B-6443-ACF1-41CB053457E3}"/>
              </a:ext>
            </a:extLst>
          </p:cNvPr>
          <p:cNvCxnSpPr/>
          <p:nvPr userDrawn="1"/>
        </p:nvCxnSpPr>
        <p:spPr>
          <a:xfrm>
            <a:off x="605118" y="591655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3E2F6D8-C540-8E4C-B7F4-6A07B5B2D99C}"/>
              </a:ext>
            </a:extLst>
          </p:cNvPr>
          <p:cNvCxnSpPr/>
          <p:nvPr userDrawn="1"/>
        </p:nvCxnSpPr>
        <p:spPr>
          <a:xfrm>
            <a:off x="605118" y="1698797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66A9D3A5-182D-4C56-949C-4D5972CF8B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16938" r="13015"/>
          <a:stretch/>
        </p:blipFill>
        <p:spPr>
          <a:xfrm>
            <a:off x="5789571" y="139148"/>
            <a:ext cx="3352103" cy="39459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8B1B52-D294-4765-AF97-54011764282E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54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 Gra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770749DD-4C88-474C-A8FE-1D8232AF8D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4260" y="34796"/>
            <a:ext cx="8034621" cy="2251187"/>
          </a:xfrm>
          <a:ln>
            <a:noFill/>
          </a:ln>
        </p:spPr>
        <p:txBody>
          <a:bodyPr>
            <a:noAutofit/>
          </a:bodyPr>
          <a:lstStyle>
            <a:lvl1pPr algn="l">
              <a:defRPr sz="4800" spc="300">
                <a:latin typeface="Abolition" pitchFamily="2" charset="0"/>
              </a:defRPr>
            </a:lvl1pPr>
          </a:lstStyle>
          <a:p>
            <a:r>
              <a:rPr lang="en-US" dirty="0"/>
              <a:t>Section Break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309716-98B0-DE43-BA19-29BD610C7EB2}"/>
              </a:ext>
            </a:extLst>
          </p:cNvPr>
          <p:cNvCxnSpPr/>
          <p:nvPr userDrawn="1"/>
        </p:nvCxnSpPr>
        <p:spPr>
          <a:xfrm>
            <a:off x="605118" y="591655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81A89B-40C8-5744-9E65-2FC77BC156CD}"/>
              </a:ext>
            </a:extLst>
          </p:cNvPr>
          <p:cNvCxnSpPr/>
          <p:nvPr userDrawn="1"/>
        </p:nvCxnSpPr>
        <p:spPr>
          <a:xfrm>
            <a:off x="605118" y="1698797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301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943BAF3-7A31-4B45-9099-035BC373E6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8283" y="1270747"/>
            <a:ext cx="4898717" cy="3260222"/>
          </a:xfrm>
        </p:spPr>
        <p:txBody>
          <a:bodyPr>
            <a:noAutofit/>
          </a:bodyPr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 sz="1400" spc="20" baseline="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Vestibulum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cras</a:t>
            </a:r>
            <a:r>
              <a:rPr lang="en-US" dirty="0"/>
              <a:t>.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Nunc pulvinar </a:t>
            </a:r>
            <a:r>
              <a:rPr lang="en-US" dirty="0" err="1"/>
              <a:t>sapien</a:t>
            </a:r>
            <a:r>
              <a:rPr lang="en-US" dirty="0"/>
              <a:t> et ligula. 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99D334D-2533-6E48-9EF8-BE59D29480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7246" y="1062913"/>
            <a:ext cx="3341688" cy="2891181"/>
          </a:xfrm>
          <a:solidFill>
            <a:schemeClr val="bg1">
              <a:lumMod val="85000"/>
            </a:schemeClr>
          </a:solidFill>
        </p:spPr>
        <p:txBody>
          <a:bodyPr wrap="none">
            <a:noAutofit/>
          </a:bodyPr>
          <a:lstStyle>
            <a:lvl1pPr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3F1E70-23C0-764B-8E97-AD7C6DA9B00D}"/>
              </a:ext>
            </a:extLst>
          </p:cNvPr>
          <p:cNvSpPr/>
          <p:nvPr userDrawn="1"/>
        </p:nvSpPr>
        <p:spPr>
          <a:xfrm>
            <a:off x="5494738" y="951264"/>
            <a:ext cx="3346704" cy="1373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703EBDAC-B5B3-6F4C-9420-6C96C4E74B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2558" y="466416"/>
            <a:ext cx="4898717" cy="5184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AC1DF36-2526-8D40-854C-D53DB4595CD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758288" y="4763334"/>
            <a:ext cx="3086100" cy="274637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Kent Rush Thesis Proposal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D4A67AE-6F12-344F-8718-33C755B55C6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7844388" y="4763334"/>
            <a:ext cx="1098653" cy="274637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Slide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488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5322" y="1435188"/>
            <a:ext cx="5856515" cy="382110"/>
          </a:xfrm>
        </p:spPr>
        <p:txBody>
          <a:bodyPr>
            <a:no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EA3C1A0B-A322-BC41-A124-483B9141A4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65322" y="1817297"/>
            <a:ext cx="5856515" cy="2543001"/>
          </a:xfrm>
        </p:spPr>
        <p:txBody>
          <a:bodyPr>
            <a:noAutofit/>
          </a:bodyPr>
          <a:lstStyle>
            <a:lvl1pPr marL="285750" indent="-194310" algn="l">
              <a:lnSpc>
                <a:spcPts val="182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Vestibulum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cras</a:t>
            </a:r>
            <a:r>
              <a:rPr lang="en-US" dirty="0"/>
              <a:t>.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Nunc pulvinar </a:t>
            </a:r>
            <a:r>
              <a:rPr lang="en-US" dirty="0" err="1"/>
              <a:t>sapien</a:t>
            </a:r>
            <a:r>
              <a:rPr lang="en-US" dirty="0"/>
              <a:t> et ligula.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D183F1-D288-C341-A6EC-541166B32DD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B1225-5AD3-8F4B-BA89-4D8A3130FF6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40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1509-E2A0-7E44-B5E5-5E5DDBB56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0CD4B7BB-C6B1-4047-93CA-4A6BC6CADA8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8649" y="1565595"/>
            <a:ext cx="7886700" cy="2876931"/>
          </a:xfrm>
        </p:spPr>
        <p:txBody>
          <a:bodyPr numCol="2" spcCol="457200">
            <a:noAutofit/>
          </a:bodyPr>
          <a:lstStyle>
            <a:lvl1pPr marL="285750" indent="-194310" algn="l">
              <a:lnSpc>
                <a:spcPts val="182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Vestibulum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cras</a:t>
            </a:r>
            <a:r>
              <a:rPr lang="en-US" dirty="0"/>
              <a:t>.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Nunc pulvinar </a:t>
            </a:r>
            <a:r>
              <a:rPr lang="en-US" dirty="0" err="1"/>
              <a:t>sapien</a:t>
            </a:r>
            <a:r>
              <a:rPr lang="en-US" dirty="0"/>
              <a:t> et ligula. </a:t>
            </a:r>
          </a:p>
          <a:p>
            <a:pPr lvl="0"/>
            <a:r>
              <a:rPr lang="en-US" dirty="0" err="1"/>
              <a:t>Posuere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semper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pulvinar.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etiam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cursus.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A19FC-85B9-A74F-AD5A-59ABB75812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E7EF3A-0A9F-E14C-9FC6-E8477BAFA82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635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Row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61470" y="1449027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1A618D6-EB63-EA43-A21C-B103C35BC5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61470" y="2542769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2DDEC8D-78EC-A644-8B8B-9708FEC341A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61471" y="3636511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61470" y="1710691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  <a:lvl5pPr>
              <a:spcAft>
                <a:spcPts val="300"/>
              </a:spcAft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15E79F7-F96B-B74D-A872-5DD93CD2610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61470" y="2802468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359F78B-FA29-2044-A54D-9B0DD377B17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70" y="3904302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38EC65-2C85-C046-9738-37708E94782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5F4566-2799-E844-91E1-99813A0D72D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707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49" y="672209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674445"/>
            <a:ext cx="7886700" cy="27186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36B19DA-7078-8248-93A9-40A85B001A1C}"/>
              </a:ext>
            </a:extLst>
          </p:cNvPr>
          <p:cNvCxnSpPr/>
          <p:nvPr userDrawn="1"/>
        </p:nvCxnSpPr>
        <p:spPr>
          <a:xfrm>
            <a:off x="302559" y="4715533"/>
            <a:ext cx="853888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0530DC3D-BF7F-1F46-88ED-5ED2C1D507F8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99976" y="4687685"/>
            <a:ext cx="1342074" cy="49276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FAD1C2-7B31-4845-82E3-2D766FA7E142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13EB39-BDD5-3540-B088-F494392B9C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5353" y="4763334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0" i="0" spc="100" baseline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en-US" dirty="0"/>
              <a:t>Kent Rush Thesis Proposal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EE155-D1A5-5C42-B024-39462222F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58953" y="4763334"/>
            <a:ext cx="1184089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0" i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en-US" dirty="0"/>
              <a:t>Page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22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3" r:id="rId2"/>
    <p:sldLayoutId id="2147483677" r:id="rId3"/>
    <p:sldLayoutId id="2147483661" r:id="rId4"/>
    <p:sldLayoutId id="2147483672" r:id="rId5"/>
    <p:sldLayoutId id="2147483662" r:id="rId6"/>
    <p:sldLayoutId id="2147483663" r:id="rId7"/>
    <p:sldLayoutId id="2147483685" r:id="rId8"/>
    <p:sldLayoutId id="2147483680" r:id="rId9"/>
    <p:sldLayoutId id="2147483687" r:id="rId10"/>
    <p:sldLayoutId id="2147483686" r:id="rId11"/>
    <p:sldLayoutId id="2147483688" r:id="rId12"/>
    <p:sldLayoutId id="2147483679" r:id="rId13"/>
    <p:sldLayoutId id="2147483689" r:id="rId14"/>
    <p:sldLayoutId id="2147483666" r:id="rId15"/>
    <p:sldLayoutId id="2147483675" r:id="rId16"/>
    <p:sldLayoutId id="2147483678" r:id="rId17"/>
    <p:sldLayoutId id="2147483684" r:id="rId18"/>
    <p:sldLayoutId id="2147483667" r:id="rId19"/>
    <p:sldLayoutId id="2147483681" r:id="rId20"/>
    <p:sldLayoutId id="2147483682" r:id="rId21"/>
    <p:sldLayoutId id="2147483683" r:id="rId22"/>
  </p:sldLayoutIdLst>
  <p:hf hd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4000" kern="1200" spc="300" baseline="0">
          <a:solidFill>
            <a:schemeClr val="tx1"/>
          </a:solidFill>
          <a:latin typeface="Abolition" pitchFamily="2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SzPct val="75000"/>
        <a:buFont typeface="Arial" panose="020B0604020202020204" pitchFamily="34" charset="0"/>
        <a:buNone/>
        <a:defRPr sz="1400" b="0" i="0" kern="800" cap="none" spc="20" baseline="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200" b="0" i="0" kern="1200" spc="20" baseline="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200" b="0" i="0" kern="1200" spc="100" baseline="0">
          <a:solidFill>
            <a:schemeClr val="tx1"/>
          </a:solidFill>
          <a:latin typeface="Source Sans Pro Light" panose="020B0403030403020204" pitchFamily="34" charset="0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000" b="0" i="0" kern="1200" spc="0" baseline="0">
          <a:solidFill>
            <a:schemeClr val="tx1"/>
          </a:solidFill>
          <a:latin typeface="Source Sans Pro Light" panose="020B0403030403020204" pitchFamily="34" charset="0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800" b="0" i="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872CF8-E4C3-6C4E-BECD-93A8D4237A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3214" y="591311"/>
            <a:ext cx="4362450" cy="1811338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Proposal for Spacecraft Light Curve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070925-6BA6-CD4F-A1FC-A53AD94023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Kent Rush</a:t>
            </a:r>
          </a:p>
        </p:txBody>
      </p:sp>
    </p:spTree>
    <p:extLst>
      <p:ext uri="{BB962C8B-B14F-4D97-AF65-F5344CB8AC3E}">
        <p14:creationId xmlns:p14="http://schemas.microsoft.com/office/powerpoint/2010/main" val="523652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BFA30E-B546-4206-BD58-7909F50E76D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AC4F02-AEAE-4876-9E09-8929222FB4E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AEC1E05-86EF-41EA-89B3-2AEA6A441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Thesis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551EE-437F-4E5F-B685-2FDFEB43DCA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68B78-A21B-4215-9ABD-839ABBAAD8D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10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A55B2-EECC-4B76-847A-814ABB890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2164946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FD016E-926E-4868-8577-707E2E01F4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Debris Removal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C191B5-475A-4E2C-B6CD-F2DC22A7D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Questions that Remain Unanswered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A8FA9-60DF-4616-9C92-275F8D3F554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How fast is this spacecraft spinning?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In what way is this spacecraft spinning?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345D17-0233-436B-A5C7-50B0DD48376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Is this spacecraft pointing at targets of significance to national security?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1E86205-683E-4DD5-91C1-8B25D98356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Is my spacecraft behaving as expected?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Is my spacecraft under control?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EB69FC2-4A20-4D78-AA44-BC00B2D51F8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National Security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C9EA20A-C329-4B9F-880B-36583475146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Operations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6E4FAE0-FB06-4EC4-B9CD-5A22607D2E65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Kent Rush Thesis Proposal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D722217-ABA4-4669-9D22-41DECCFF8F9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 dirty="0"/>
              <a:t>Slide   </a:t>
            </a:r>
            <a:fld id="{6C7E6F33-74EE-5541-8108-8353B402F8C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E5AE4-D95E-4E38-9F87-D4476FF99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new?</a:t>
            </a:r>
          </a:p>
        </p:txBody>
      </p:sp>
    </p:spTree>
    <p:extLst>
      <p:ext uri="{BB962C8B-B14F-4D97-AF65-F5344CB8AC3E}">
        <p14:creationId xmlns:p14="http://schemas.microsoft.com/office/powerpoint/2010/main" val="2851673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4B250-0638-4E6D-A5D5-3D16ED2F9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EE2EC93-6EBC-4C51-BA84-6C12054D44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929CC46-4306-4004-9D4D-3D574992BC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9EA9D-5F5C-463F-8157-3D598802F8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Kent Rush Thesis 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A0AC6-8E3B-4CAB-BBBF-2FFCD95821B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Slide   </a:t>
            </a:r>
            <a:fld id="{6C7E6F33-74EE-5541-8108-8353B402F8C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351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879CD-7958-4932-8A27-269DF9EBF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</p:spTree>
    <p:extLst>
      <p:ext uri="{BB962C8B-B14F-4D97-AF65-F5344CB8AC3E}">
        <p14:creationId xmlns:p14="http://schemas.microsoft.com/office/powerpoint/2010/main" val="4287320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34C6FD-E6C0-4B46-8D04-ECDA559BE3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8650" y="1315695"/>
            <a:ext cx="2081805" cy="469175"/>
          </a:xfrm>
        </p:spPr>
        <p:txBody>
          <a:bodyPr/>
          <a:lstStyle/>
          <a:p>
            <a:r>
              <a:rPr lang="en-US" dirty="0"/>
              <a:t>Develop a formulation of the Unscented Kalman Filter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6B427C-E9A8-434F-B940-02FB941F5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F4B7AB-0BC1-4414-A3DD-A2E548CFAF8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EF5254-6149-47D1-955B-4FB17BEADD7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5981FE-AA0A-4161-9B73-6954F7400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5C90948-CB9C-4B0D-9979-BE47C65EFE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531097" y="1315695"/>
            <a:ext cx="2081805" cy="469175"/>
          </a:xfrm>
        </p:spPr>
        <p:txBody>
          <a:bodyPr/>
          <a:lstStyle/>
          <a:p>
            <a:r>
              <a:rPr lang="en-US" dirty="0"/>
              <a:t>Develop a higher fidelity reflectance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667CC34-762C-4BE7-B3C0-4690CDBE679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33544" y="1315695"/>
            <a:ext cx="2081805" cy="469175"/>
          </a:xfrm>
        </p:spPr>
        <p:txBody>
          <a:bodyPr/>
          <a:lstStyle/>
          <a:p>
            <a:r>
              <a:rPr lang="en-US" dirty="0"/>
              <a:t>Deploy UKF and reflectance model to real data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A1D6A0-7D6D-4E7F-A9CC-2EE69D32B71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Kent Rush Thesis Proposal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6CF783-A4FF-424F-B29D-04D1A4FDE66A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 dirty="0"/>
              <a:t>Slide   </a:t>
            </a:r>
            <a:fld id="{6C7E6F33-74EE-5541-8108-8353B402F8C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582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A6F0-7286-4B77-ADDE-5405017A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398667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9F77D6-328E-4F69-A1C3-B3659591A7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B07B9D-EC03-4E88-B18A-6E0BC36E189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808B9D-B89A-4BF1-A0D0-51B87F61B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58" y="466416"/>
            <a:ext cx="7091223" cy="518478"/>
          </a:xfrm>
        </p:spPr>
        <p:txBody>
          <a:bodyPr/>
          <a:lstStyle/>
          <a:p>
            <a:r>
              <a:rPr lang="en-US" dirty="0"/>
              <a:t>Kalman Filter Formulation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A6982-FDCA-4937-ACC0-7FA931D5E19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22F4A9-BE5F-4DD4-9E49-D50C0731CAD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9726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598E83-FA99-44C0-8DBB-E9336F77BC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A90B7E-ED6C-4C69-B747-FF80B842667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CDE981-911E-4A9A-A998-15DE8089E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58" y="466416"/>
            <a:ext cx="7791311" cy="518478"/>
          </a:xfrm>
        </p:spPr>
        <p:txBody>
          <a:bodyPr/>
          <a:lstStyle/>
          <a:p>
            <a:r>
              <a:rPr lang="en-US" dirty="0"/>
              <a:t>Reflectance Model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D223A-2382-4FBD-B06C-908F3957C26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36B7D-6387-407C-B9FF-1DBB427A39F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195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792FB-5DCB-254E-B053-803DD63CC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260" y="34796"/>
            <a:ext cx="8561159" cy="2251187"/>
          </a:xfrm>
        </p:spPr>
        <p:txBody>
          <a:bodyPr/>
          <a:lstStyle/>
          <a:p>
            <a:r>
              <a:rPr lang="en-US" dirty="0"/>
              <a:t>Introduction and Background</a:t>
            </a:r>
          </a:p>
        </p:txBody>
      </p:sp>
    </p:spTree>
    <p:extLst>
      <p:ext uri="{BB962C8B-B14F-4D97-AF65-F5344CB8AC3E}">
        <p14:creationId xmlns:p14="http://schemas.microsoft.com/office/powerpoint/2010/main" val="2699999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72F3B11-F96F-4281-8DD8-3FAF2A487B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95355F-3109-4713-B58A-CB2F21534CC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D90A898-7026-4D4E-B25F-D6F3BA039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58" y="466416"/>
            <a:ext cx="7462698" cy="518478"/>
          </a:xfrm>
        </p:spPr>
        <p:txBody>
          <a:bodyPr/>
          <a:lstStyle/>
          <a:p>
            <a:r>
              <a:rPr lang="en-US" dirty="0"/>
              <a:t>Application to Real Data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A7BC-B898-42DB-8338-36FCAA492E7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019CB-FC82-42C7-BFA1-532556F6F04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18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A976A8-5149-4020-BE46-969877FFA2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5E095-C8A8-457F-AAA9-69CAC76EA80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5A3D3C6-BA38-4683-9789-438FF884B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B64C1-3551-4CBB-BE48-6ECA0D9EE63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3DA0E-8CD5-4F48-83C8-2CAB0458D47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3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78E70-7488-4E76-8C99-FC494F7B0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Plan</a:t>
            </a:r>
          </a:p>
        </p:txBody>
      </p:sp>
    </p:spTree>
    <p:extLst>
      <p:ext uri="{BB962C8B-B14F-4D97-AF65-F5344CB8AC3E}">
        <p14:creationId xmlns:p14="http://schemas.microsoft.com/office/powerpoint/2010/main" val="3350469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8D1D15-3C57-4175-98C6-048F76D7B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4435"/>
            <a:ext cx="4607719" cy="469175"/>
          </a:xfrm>
        </p:spPr>
        <p:txBody>
          <a:bodyPr/>
          <a:lstStyle/>
          <a:p>
            <a:r>
              <a:rPr lang="en-US" dirty="0"/>
              <a:t>Minimum Criteria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7D67C9F-1519-4B46-992C-4B466DCF45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50" y="1371601"/>
            <a:ext cx="4191000" cy="3132024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Develop an Unscented Kalman Filter that can estimate attitude and angular velocity to a useful degree.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Apply UKF to real data.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application to real data fails, determine the quality of data that would enable this method of analysis.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1A9DB-CEBC-45FD-A917-DE92A7AA5CA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Kent Rush Thesis 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8393A-0F50-4C73-A9C9-5E7518C6892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Slide   </a:t>
            </a:r>
            <a:fld id="{6C7E6F33-74EE-5541-8108-8353B402F8C1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73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466E201-7A70-466B-9DC3-55F1E326EEF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testing against simulated data, a truth model of the spacecrafts attitude and angular velocity will be simulated to compare against. A light curve will be generated from this model with noise added. A positive result using this data would show the UKF state estimate of angular velocity and attitude converging on the same values as the truth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real data, proving the results is not possible for most cases. However, data can be analyzed for spacecraft in known orientation and spin states. A positive from these known spacecraft would show the estimated attitude and angular velocity matching published values.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53A74F-1331-4364-8BF4-F28C574928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95D6A3-8BD2-4D41-AD21-1D03D32D1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Proving Results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36658-6BB1-4F99-AE32-BB6E1D2F2F3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E8063-9E50-43DE-B0A1-F7471DDA135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089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5B429-3415-47E2-91C8-1529EEC9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</p:spTree>
    <p:extLst>
      <p:ext uri="{BB962C8B-B14F-4D97-AF65-F5344CB8AC3E}">
        <p14:creationId xmlns:p14="http://schemas.microsoft.com/office/powerpoint/2010/main" val="6477363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659EA-32AA-4AA1-BE45-D7DA90D2C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4E2AEF-E819-43E6-A4B5-A1391131D08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03603-A73E-4755-8EC8-D7E7CFB8685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26</a:t>
            </a:fld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6511050-95B0-4579-A9B2-A706824D0F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038359"/>
              </p:ext>
            </p:extLst>
          </p:nvPr>
        </p:nvGraphicFramePr>
        <p:xfrm>
          <a:off x="398886" y="1207294"/>
          <a:ext cx="8429115" cy="33318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41">
                  <a:extLst>
                    <a:ext uri="{9D8B030D-6E8A-4147-A177-3AD203B41FA5}">
                      <a16:colId xmlns:a16="http://schemas.microsoft.com/office/drawing/2014/main" val="600859921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1189138172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1492103578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863104897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3661228064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684125094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3333611882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3817944945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675589733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2939655451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1889496386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3502633965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3701801091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1987594187"/>
                    </a:ext>
                  </a:extLst>
                </a:gridCol>
                <a:gridCol w="561941">
                  <a:extLst>
                    <a:ext uri="{9D8B030D-6E8A-4147-A177-3AD203B41FA5}">
                      <a16:colId xmlns:a16="http://schemas.microsoft.com/office/drawing/2014/main" val="2431606646"/>
                    </a:ext>
                  </a:extLst>
                </a:gridCol>
              </a:tblGrid>
              <a:tr h="655796">
                <a:tc gridSpan="5">
                  <a:txBody>
                    <a:bodyPr/>
                    <a:lstStyle/>
                    <a:p>
                      <a:r>
                        <a:rPr lang="en-US" dirty="0"/>
                        <a:t>Fall Quarter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en-US" dirty="0"/>
                        <a:t>Winter Quarter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en-US" dirty="0"/>
                        <a:t>Spring Quarter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4738017"/>
                  </a:ext>
                </a:extLst>
              </a:tr>
              <a:tr h="655796"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1-2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3-4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7-8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9-10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1-2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3-4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7-8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9-10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1-2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3-4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7-8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Wk</a:t>
                      </a:r>
                      <a:r>
                        <a:rPr lang="en-US" dirty="0"/>
                        <a:t> 9-10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008793"/>
                  </a:ext>
                </a:extLst>
              </a:tr>
              <a:tr h="655796">
                <a:tc gridSpan="3">
                  <a:txBody>
                    <a:bodyPr/>
                    <a:lstStyle/>
                    <a:p>
                      <a:r>
                        <a:rPr lang="en-US" dirty="0"/>
                        <a:t>Literature Review</a:t>
                      </a: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Proposal</a:t>
                      </a:r>
                    </a:p>
                  </a:txBody>
                  <a:tcPr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Prep Seminar</a:t>
                      </a: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Seminar</a:t>
                      </a:r>
                    </a:p>
                  </a:txBody>
                  <a:tcPr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Write Thesis</a:t>
                      </a: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Defense</a:t>
                      </a:r>
                    </a:p>
                  </a:txBody>
                  <a:tcPr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Relax</a:t>
                      </a: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3500314"/>
                  </a:ext>
                </a:extLst>
              </a:tr>
              <a:tr h="65579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Develop UKF Formulation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Develop “Ray Tracing” BRDF simulation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Buffer time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Buffer Time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0505469"/>
                  </a:ext>
                </a:extLst>
              </a:tr>
              <a:tr h="65579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Develop accurate Truth Simulation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Verify in Simulation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Analyze Real Data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1408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2986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042C4-BD95-4C8F-AC0A-E40E7357C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1576313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C1804A-F2E7-4A44-9110-4DE3547B8C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8650" y="1435894"/>
            <a:ext cx="2081805" cy="348976"/>
          </a:xfrm>
        </p:spPr>
        <p:txBody>
          <a:bodyPr/>
          <a:lstStyle/>
          <a:p>
            <a:r>
              <a:rPr lang="en-US" dirty="0"/>
              <a:t>Unscented Kalman Filter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454A89B-E8AC-4B3C-80D2-9BB8D4B3B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by parts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25612D-812D-4C99-851E-EA261CBBC9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Most states that we are interested in measuring are only indirectly related to the measurement. A very accurate model is needed remove ambiguities in the data. Additionally the formulation should only require inputs that are usually available.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4022B7-D733-4BB7-AC59-4F7A7B9772B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Complex algorithm and outside of my own experience. Potentially needs to be written in C++ and interfaced with my Python scripts to increase computation speed. I can do it, but I cannot afford to get hung up on this.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79A646-0A83-407C-A9FB-096CF53292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Simulated data can be as pristine and plentiful as is necessary for my UKF formulation to work. Real data is messy, filled with holes, and scarce. A method of augmenting data or combining data from multiple passes may be required.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A66C2D4-5601-4D66-93FD-7304E6FD886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531097" y="1435894"/>
            <a:ext cx="2081805" cy="348976"/>
          </a:xfrm>
        </p:spPr>
        <p:txBody>
          <a:bodyPr/>
          <a:lstStyle/>
          <a:p>
            <a:r>
              <a:rPr lang="en-US" dirty="0"/>
              <a:t>“Ray Tracing” BDRF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810C5-69B2-427D-A481-4D5FB67FD62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33544" y="1435894"/>
            <a:ext cx="2081805" cy="348976"/>
          </a:xfrm>
        </p:spPr>
        <p:txBody>
          <a:bodyPr/>
          <a:lstStyle/>
          <a:p>
            <a:r>
              <a:rPr lang="en-US" dirty="0"/>
              <a:t>Using Real Data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B095A2B-8657-4667-A5FF-100CA5C6540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Kent Rush Thesis Proposal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539465-F62B-420E-BB7B-806A9349F59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 dirty="0"/>
              <a:t>Slide   </a:t>
            </a:r>
            <a:fld id="{6C7E6F33-74EE-5541-8108-8353B402F8C1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506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74584B-7336-4BEE-8ADB-F230F5D9FB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61FE6F-1923-4578-BF80-81E7F0D0B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58" y="466416"/>
            <a:ext cx="5648186" cy="518478"/>
          </a:xfrm>
        </p:spPr>
        <p:txBody>
          <a:bodyPr/>
          <a:lstStyle/>
          <a:p>
            <a:r>
              <a:rPr lang="en-US" dirty="0"/>
              <a:t>What is a Light Curve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55DD1-FAB7-4AB4-B66E-C910FE3192D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89FD1F-7B2B-4B5B-960C-20D19142FEB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3" name="Picture Placeholder 12" descr="A close up of a logo&#10;&#10;Description automatically generated">
            <a:extLst>
              <a:ext uri="{FF2B5EF4-FFF2-40B4-BE49-F238E27FC236}">
                <a16:creationId xmlns:a16="http://schemas.microsoft.com/office/drawing/2014/main" id="{DD702676-2363-4A03-96A1-E2CB52C1B2C4}"/>
              </a:ext>
            </a:extLst>
          </p:cNvPr>
          <p:cNvPicPr>
            <a:picLocks noGrp="1"/>
          </p:cNvPicPr>
          <p:nvPr>
            <p:ph type="pic" sz="quarter" idx="16"/>
          </p:nvPr>
        </p:nvPicPr>
        <p:blipFill>
          <a:blip r:embed="rId2"/>
          <a:stretch>
            <a:fillRect/>
          </a:stretch>
        </p:blipFill>
        <p:spPr>
          <a:xfrm>
            <a:off x="5227933" y="1217259"/>
            <a:ext cx="3607783" cy="2278009"/>
          </a:xfrm>
          <a:effectLst>
            <a:glow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204372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1674A-D307-4202-B96D-2EA4B9721A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8EEFA8-5B12-4F74-9D33-DAD0CCFD26B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4B4C28-DE52-4AD7-8C14-E04C913E0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58" y="466416"/>
            <a:ext cx="7905611" cy="518478"/>
          </a:xfrm>
        </p:spPr>
        <p:txBody>
          <a:bodyPr/>
          <a:lstStyle/>
          <a:p>
            <a:r>
              <a:rPr lang="en-US" dirty="0"/>
              <a:t>Origins of Light Curve Analysis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24110-7CFB-4051-B684-53C6942FA32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573EB-E2B0-4FB9-8F77-7946199EDAC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185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6778976-C9CC-4FE0-B28D-4A9DE82C80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A69E4D-EDBE-48AC-922D-2D154DA04EA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85447C-ABBA-4F94-8217-084E21F5D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58" y="466416"/>
            <a:ext cx="6548298" cy="518478"/>
          </a:xfrm>
        </p:spPr>
        <p:txBody>
          <a:bodyPr/>
          <a:lstStyle/>
          <a:p>
            <a:r>
              <a:rPr lang="en-US" dirty="0"/>
              <a:t>Synodic Period Estimation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D0E65-A9F2-4C5A-990F-B5795AB3F3A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CF213-807E-41DF-A42A-DBDFE4EB939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373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40583F7-E534-4B83-9609-88A1FB89FA9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1A16E3-78BD-40CA-9564-91DA518FCA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64718B-222F-4E8D-8CAA-733D9534E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58" y="466416"/>
            <a:ext cx="7005498" cy="518478"/>
          </a:xfrm>
        </p:spPr>
        <p:txBody>
          <a:bodyPr/>
          <a:lstStyle/>
          <a:p>
            <a:r>
              <a:rPr lang="en-US" dirty="0"/>
              <a:t>Sidereal Period Estimation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558E9-BFF5-4614-B418-EEB06B39807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46374-6AFE-4FB0-86E6-6080D29FF39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372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05C909-40EC-460A-9B07-E612361352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D5DF3E-F153-40D2-82B4-B671659DDA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2D1695-049C-4BE6-A6C3-188637BC1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58" y="466416"/>
            <a:ext cx="6784042" cy="518478"/>
          </a:xfrm>
        </p:spPr>
        <p:txBody>
          <a:bodyPr/>
          <a:lstStyle/>
          <a:p>
            <a:r>
              <a:rPr lang="en-US" dirty="0"/>
              <a:t>Light Curve Inversion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C6EDD-63DB-4DD7-99F9-685A293A553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BCEE0-5E89-49D8-8C5A-7B36F45AC8D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409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B5AC6-5CD3-45F9-8292-A646335FC16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169AF4-C57E-47A4-9313-D68E182AD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3202A49-3F2B-48A7-A926-143FC6606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558" y="466416"/>
            <a:ext cx="8405673" cy="518478"/>
          </a:xfrm>
        </p:spPr>
        <p:txBody>
          <a:bodyPr/>
          <a:lstStyle/>
          <a:p>
            <a:r>
              <a:rPr lang="en-US" dirty="0"/>
              <a:t>Phase-Angle-Brightness Plots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87404-74CC-47A0-BFAA-C884B7622DA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8F2A1-67D2-4133-BFCB-CF739CC9C8F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36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A17454-EDBF-48AA-A52F-5477C2032F3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91DEAF-D287-433D-9347-612B31D1B22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4EA91C1-0A1D-4332-876E-283C9CC98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Kalman Filtering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ED52E-3E0A-4A81-B6E5-471C68A321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Kent Rush Thesis Proposal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C9EFD-74EA-46BB-8E88-6E0023F3C08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Slide   </a:t>
            </a:r>
            <a:fld id="{6C7E6F33-74EE-5541-8108-8353B402F8C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572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154734"/>
      </a:dk1>
      <a:lt1>
        <a:srgbClr val="FFFFFF"/>
      </a:lt1>
      <a:dk2>
        <a:srgbClr val="545859"/>
      </a:dk2>
      <a:lt2>
        <a:srgbClr val="E7E6E6"/>
      </a:lt2>
      <a:accent1>
        <a:srgbClr val="C69241"/>
      </a:accent1>
      <a:accent2>
        <a:srgbClr val="789F90"/>
      </a:accent2>
      <a:accent3>
        <a:srgbClr val="3A913F"/>
      </a:accent3>
      <a:accent4>
        <a:srgbClr val="FFC000"/>
      </a:accent4>
      <a:accent5>
        <a:srgbClr val="B7CDC2"/>
      </a:accent5>
      <a:accent6>
        <a:srgbClr val="F2F3F1"/>
      </a:accent6>
      <a:hlink>
        <a:srgbClr val="F2C75C"/>
      </a:hlink>
      <a:folHlink>
        <a:srgbClr val="C69214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2240</TotalTime>
  <Words>620</Words>
  <Application>Microsoft Office PowerPoint</Application>
  <PresentationFormat>On-screen Show (16:9)</PresentationFormat>
  <Paragraphs>121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Abolition</vt:lpstr>
      <vt:lpstr>Arial</vt:lpstr>
      <vt:lpstr>Calibri</vt:lpstr>
      <vt:lpstr>Muli</vt:lpstr>
      <vt:lpstr>Muli Regular</vt:lpstr>
      <vt:lpstr>Source Sans Pro</vt:lpstr>
      <vt:lpstr>Source Sans Pro Light</vt:lpstr>
      <vt:lpstr>Utopia Std</vt:lpstr>
      <vt:lpstr>Utopia Std Bold Subhead</vt:lpstr>
      <vt:lpstr>Utopia Std Semibold</vt:lpstr>
      <vt:lpstr>Office Theme</vt:lpstr>
      <vt:lpstr>PowerPoint Presentation</vt:lpstr>
      <vt:lpstr>Introduction and Background</vt:lpstr>
      <vt:lpstr>What is a Light Curve</vt:lpstr>
      <vt:lpstr>Origins of Light Curve Analysis</vt:lpstr>
      <vt:lpstr>Synodic Period Estimation</vt:lpstr>
      <vt:lpstr>Sidereal Period Estimation</vt:lpstr>
      <vt:lpstr>Light Curve Inversion</vt:lpstr>
      <vt:lpstr>Phase-Angle-Brightness Plots</vt:lpstr>
      <vt:lpstr>Kalman Filtering</vt:lpstr>
      <vt:lpstr>My Thesis</vt:lpstr>
      <vt:lpstr>Motivation</vt:lpstr>
      <vt:lpstr>Important Questions that Remain Unanswered</vt:lpstr>
      <vt:lpstr>Is this new?</vt:lpstr>
      <vt:lpstr>Yes</vt:lpstr>
      <vt:lpstr>Scope</vt:lpstr>
      <vt:lpstr>Goals</vt:lpstr>
      <vt:lpstr>Methodology</vt:lpstr>
      <vt:lpstr>Kalman Filter Formulation</vt:lpstr>
      <vt:lpstr>Reflectance Model</vt:lpstr>
      <vt:lpstr>Application to Real Data</vt:lpstr>
      <vt:lpstr>Verification</vt:lpstr>
      <vt:lpstr>Analysis Plan</vt:lpstr>
      <vt:lpstr>Minimum Criteria</vt:lpstr>
      <vt:lpstr>Proving Results</vt:lpstr>
      <vt:lpstr>Schedule</vt:lpstr>
      <vt:lpstr>Schedule</vt:lpstr>
      <vt:lpstr>Challenges</vt:lpstr>
      <vt:lpstr>Challenges by parts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Kent Rush</cp:lastModifiedBy>
  <cp:revision>188</cp:revision>
  <cp:lastPrinted>2019-07-25T20:02:46Z</cp:lastPrinted>
  <dcterms:created xsi:type="dcterms:W3CDTF">2019-07-25T17:13:11Z</dcterms:created>
  <dcterms:modified xsi:type="dcterms:W3CDTF">2019-11-09T03:12:54Z</dcterms:modified>
</cp:coreProperties>
</file>

<file path=docProps/thumbnail.jpeg>
</file>